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330F3A5D-C713-4B17-BDF7-C70B2F5E9F8C}" type="datetimeFigureOut">
              <a:rPr lang="es-PR" smtClean="0"/>
              <a:t>14/02/2011</a:t>
            </a:fld>
            <a:endParaRPr lang="es-PR"/>
          </a:p>
        </p:txBody>
      </p:sp>
      <p:sp>
        <p:nvSpPr>
          <p:cNvPr id="16" name="Slide Number Placeholder 15"/>
          <p:cNvSpPr>
            <a:spLocks noGrp="1"/>
          </p:cNvSpPr>
          <p:nvPr>
            <p:ph type="sldNum" sz="quarter" idx="11"/>
          </p:nvPr>
        </p:nvSpPr>
        <p:spPr/>
        <p:txBody>
          <a:bodyPr/>
          <a:lstStyle/>
          <a:p>
            <a:fld id="{52A44115-F1E4-4845-AE87-4B81741E3497}" type="slidenum">
              <a:rPr lang="es-PR" smtClean="0"/>
              <a:t>‹#›</a:t>
            </a:fld>
            <a:endParaRPr lang="es-PR"/>
          </a:p>
        </p:txBody>
      </p:sp>
      <p:sp>
        <p:nvSpPr>
          <p:cNvPr id="17" name="Footer Placeholder 16"/>
          <p:cNvSpPr>
            <a:spLocks noGrp="1"/>
          </p:cNvSpPr>
          <p:nvPr>
            <p:ph type="ftr" sz="quarter" idx="12"/>
          </p:nvPr>
        </p:nvSpPr>
        <p:spPr/>
        <p:txBody>
          <a:bodyPr/>
          <a:lstStyle/>
          <a:p>
            <a:endParaRPr lang="es-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0F3A5D-C713-4B17-BDF7-C70B2F5E9F8C}" type="datetimeFigureOut">
              <a:rPr lang="es-PR" smtClean="0"/>
              <a:t>14/02/2011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52A44115-F1E4-4845-AE87-4B81741E3497}" type="slidenum">
              <a:rPr lang="es-PR" smtClean="0"/>
              <a:t>‹#›</a:t>
            </a:fld>
            <a:endParaRPr lang="es-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30F3A5D-C713-4B17-BDF7-C70B2F5E9F8C}" type="datetimeFigureOut">
              <a:rPr lang="es-PR" smtClean="0"/>
              <a:t>14/02/2011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52A44115-F1E4-4845-AE87-4B81741E3497}" type="slidenum">
              <a:rPr lang="es-PR" smtClean="0"/>
              <a:t>‹#›</a:t>
            </a:fld>
            <a:endParaRPr lang="es-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330F3A5D-C713-4B17-BDF7-C70B2F5E9F8C}" type="datetimeFigureOut">
              <a:rPr lang="es-PR" smtClean="0"/>
              <a:t>14/02/2011</a:t>
            </a:fld>
            <a:endParaRPr lang="es-PR"/>
          </a:p>
        </p:txBody>
      </p:sp>
      <p:sp>
        <p:nvSpPr>
          <p:cNvPr id="15" name="Slide Number Placeholder 14"/>
          <p:cNvSpPr>
            <a:spLocks noGrp="1"/>
          </p:cNvSpPr>
          <p:nvPr>
            <p:ph type="sldNum" sz="quarter" idx="15"/>
          </p:nvPr>
        </p:nvSpPr>
        <p:spPr/>
        <p:txBody>
          <a:bodyPr/>
          <a:lstStyle>
            <a:lvl1pPr algn="ctr">
              <a:defRPr/>
            </a:lvl1pPr>
          </a:lstStyle>
          <a:p>
            <a:fld id="{52A44115-F1E4-4845-AE87-4B81741E3497}" type="slidenum">
              <a:rPr lang="es-PR" smtClean="0"/>
              <a:t>‹#›</a:t>
            </a:fld>
            <a:endParaRPr lang="es-PR"/>
          </a:p>
        </p:txBody>
      </p:sp>
      <p:sp>
        <p:nvSpPr>
          <p:cNvPr id="16" name="Footer Placeholder 15"/>
          <p:cNvSpPr>
            <a:spLocks noGrp="1"/>
          </p:cNvSpPr>
          <p:nvPr>
            <p:ph type="ftr" sz="quarter" idx="16"/>
          </p:nvPr>
        </p:nvSpPr>
        <p:spPr/>
        <p:txBody>
          <a:bodyPr/>
          <a:lstStyle/>
          <a:p>
            <a:endParaRPr lang="es-PR"/>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30F3A5D-C713-4B17-BDF7-C70B2F5E9F8C}" type="datetimeFigureOut">
              <a:rPr lang="es-PR" smtClean="0"/>
              <a:t>14/02/2011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52A44115-F1E4-4845-AE87-4B81741E3497}" type="slidenum">
              <a:rPr lang="es-PR" smtClean="0"/>
              <a:t>‹#›</a:t>
            </a:fld>
            <a:endParaRPr lang="es-PR"/>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30F3A5D-C713-4B17-BDF7-C70B2F5E9F8C}" type="datetimeFigureOut">
              <a:rPr lang="es-PR" smtClean="0"/>
              <a:t>14/02/2011</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52A44115-F1E4-4845-AE87-4B81741E3497}" type="slidenum">
              <a:rPr lang="es-PR" smtClean="0"/>
              <a:t>‹#›</a:t>
            </a:fld>
            <a:endParaRPr lang="es-P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52A44115-F1E4-4845-AE87-4B81741E3497}" type="slidenum">
              <a:rPr lang="es-PR" smtClean="0"/>
              <a:t>‹#›</a:t>
            </a:fld>
            <a:endParaRPr lang="es-PR"/>
          </a:p>
        </p:txBody>
      </p:sp>
      <p:sp>
        <p:nvSpPr>
          <p:cNvPr id="8" name="Footer Placeholder 7"/>
          <p:cNvSpPr>
            <a:spLocks noGrp="1"/>
          </p:cNvSpPr>
          <p:nvPr>
            <p:ph type="ftr" sz="quarter" idx="11"/>
          </p:nvPr>
        </p:nvSpPr>
        <p:spPr/>
        <p:txBody>
          <a:bodyPr/>
          <a:lstStyle/>
          <a:p>
            <a:endParaRPr lang="es-PR"/>
          </a:p>
        </p:txBody>
      </p:sp>
      <p:sp>
        <p:nvSpPr>
          <p:cNvPr id="7" name="Date Placeholder 6"/>
          <p:cNvSpPr>
            <a:spLocks noGrp="1"/>
          </p:cNvSpPr>
          <p:nvPr>
            <p:ph type="dt" sz="half" idx="10"/>
          </p:nvPr>
        </p:nvSpPr>
        <p:spPr/>
        <p:txBody>
          <a:bodyPr/>
          <a:lstStyle/>
          <a:p>
            <a:fld id="{330F3A5D-C713-4B17-BDF7-C70B2F5E9F8C}" type="datetimeFigureOut">
              <a:rPr lang="es-PR" smtClean="0"/>
              <a:t>14/02/2011</a:t>
            </a:fld>
            <a:endParaRPr lang="es-PR"/>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30F3A5D-C713-4B17-BDF7-C70B2F5E9F8C}" type="datetimeFigureOut">
              <a:rPr lang="es-PR" smtClean="0"/>
              <a:t>14/02/2011</a:t>
            </a:fld>
            <a:endParaRPr lang="es-PR"/>
          </a:p>
        </p:txBody>
      </p:sp>
      <p:sp>
        <p:nvSpPr>
          <p:cNvPr id="4" name="Footer Placeholder 3"/>
          <p:cNvSpPr>
            <a:spLocks noGrp="1"/>
          </p:cNvSpPr>
          <p:nvPr>
            <p:ph type="ftr" sz="quarter" idx="11"/>
          </p:nvPr>
        </p:nvSpPr>
        <p:spPr/>
        <p:txBody>
          <a:bodyPr/>
          <a:lstStyle/>
          <a:p>
            <a:endParaRPr lang="es-PR"/>
          </a:p>
        </p:txBody>
      </p:sp>
      <p:sp>
        <p:nvSpPr>
          <p:cNvPr id="5" name="Slide Number Placeholder 4"/>
          <p:cNvSpPr>
            <a:spLocks noGrp="1"/>
          </p:cNvSpPr>
          <p:nvPr>
            <p:ph type="sldNum" sz="quarter" idx="12"/>
          </p:nvPr>
        </p:nvSpPr>
        <p:spPr/>
        <p:txBody>
          <a:bodyPr/>
          <a:lstStyle/>
          <a:p>
            <a:fld id="{52A44115-F1E4-4845-AE87-4B81741E3497}" type="slidenum">
              <a:rPr lang="es-PR" smtClean="0"/>
              <a:t>‹#›</a:t>
            </a:fld>
            <a:endParaRPr lang="es-P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0F3A5D-C713-4B17-BDF7-C70B2F5E9F8C}" type="datetimeFigureOut">
              <a:rPr lang="es-PR" smtClean="0"/>
              <a:t>14/02/2011</a:t>
            </a:fld>
            <a:endParaRPr lang="es-PR"/>
          </a:p>
        </p:txBody>
      </p:sp>
      <p:sp>
        <p:nvSpPr>
          <p:cNvPr id="3" name="Footer Placeholder 2"/>
          <p:cNvSpPr>
            <a:spLocks noGrp="1"/>
          </p:cNvSpPr>
          <p:nvPr>
            <p:ph type="ftr" sz="quarter" idx="11"/>
          </p:nvPr>
        </p:nvSpPr>
        <p:spPr/>
        <p:txBody>
          <a:bodyPr/>
          <a:lstStyle/>
          <a:p>
            <a:endParaRPr lang="es-PR"/>
          </a:p>
        </p:txBody>
      </p:sp>
      <p:sp>
        <p:nvSpPr>
          <p:cNvPr id="4" name="Slide Number Placeholder 3"/>
          <p:cNvSpPr>
            <a:spLocks noGrp="1"/>
          </p:cNvSpPr>
          <p:nvPr>
            <p:ph type="sldNum" sz="quarter" idx="12"/>
          </p:nvPr>
        </p:nvSpPr>
        <p:spPr/>
        <p:txBody>
          <a:bodyPr/>
          <a:lstStyle/>
          <a:p>
            <a:fld id="{52A44115-F1E4-4845-AE87-4B81741E3497}" type="slidenum">
              <a:rPr lang="es-PR" smtClean="0"/>
              <a:t>‹#›</a:t>
            </a:fld>
            <a:endParaRPr lang="es-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330F3A5D-C713-4B17-BDF7-C70B2F5E9F8C}" type="datetimeFigureOut">
              <a:rPr lang="es-PR" smtClean="0"/>
              <a:t>14/02/2011</a:t>
            </a:fld>
            <a:endParaRPr lang="es-PR"/>
          </a:p>
        </p:txBody>
      </p:sp>
      <p:sp>
        <p:nvSpPr>
          <p:cNvPr id="9" name="Slide Number Placeholder 8"/>
          <p:cNvSpPr>
            <a:spLocks noGrp="1"/>
          </p:cNvSpPr>
          <p:nvPr>
            <p:ph type="sldNum" sz="quarter" idx="15"/>
          </p:nvPr>
        </p:nvSpPr>
        <p:spPr/>
        <p:txBody>
          <a:bodyPr/>
          <a:lstStyle/>
          <a:p>
            <a:fld id="{52A44115-F1E4-4845-AE87-4B81741E3497}" type="slidenum">
              <a:rPr lang="es-PR" smtClean="0"/>
              <a:t>‹#›</a:t>
            </a:fld>
            <a:endParaRPr lang="es-PR"/>
          </a:p>
        </p:txBody>
      </p:sp>
      <p:sp>
        <p:nvSpPr>
          <p:cNvPr id="10" name="Footer Placeholder 9"/>
          <p:cNvSpPr>
            <a:spLocks noGrp="1"/>
          </p:cNvSpPr>
          <p:nvPr>
            <p:ph type="ftr" sz="quarter" idx="16"/>
          </p:nvPr>
        </p:nvSpPr>
        <p:spPr/>
        <p:txBody>
          <a:bodyPr/>
          <a:lstStyle/>
          <a:p>
            <a:endParaRPr lang="es-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330F3A5D-C713-4B17-BDF7-C70B2F5E9F8C}" type="datetimeFigureOut">
              <a:rPr lang="es-PR" smtClean="0"/>
              <a:t>14/02/2011</a:t>
            </a:fld>
            <a:endParaRPr lang="es-PR"/>
          </a:p>
        </p:txBody>
      </p:sp>
      <p:sp>
        <p:nvSpPr>
          <p:cNvPr id="9" name="Slide Number Placeholder 8"/>
          <p:cNvSpPr>
            <a:spLocks noGrp="1"/>
          </p:cNvSpPr>
          <p:nvPr>
            <p:ph type="sldNum" sz="quarter" idx="11"/>
          </p:nvPr>
        </p:nvSpPr>
        <p:spPr/>
        <p:txBody>
          <a:bodyPr/>
          <a:lstStyle/>
          <a:p>
            <a:fld id="{52A44115-F1E4-4845-AE87-4B81741E3497}" type="slidenum">
              <a:rPr lang="es-PR" smtClean="0"/>
              <a:t>‹#›</a:t>
            </a:fld>
            <a:endParaRPr lang="es-PR"/>
          </a:p>
        </p:txBody>
      </p:sp>
      <p:sp>
        <p:nvSpPr>
          <p:cNvPr id="10" name="Footer Placeholder 9"/>
          <p:cNvSpPr>
            <a:spLocks noGrp="1"/>
          </p:cNvSpPr>
          <p:nvPr>
            <p:ph type="ftr" sz="quarter" idx="12"/>
          </p:nvPr>
        </p:nvSpPr>
        <p:spPr/>
        <p:txBody>
          <a:bodyPr/>
          <a:lstStyle/>
          <a:p>
            <a:endParaRPr lang="es-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30F3A5D-C713-4B17-BDF7-C70B2F5E9F8C}" type="datetimeFigureOut">
              <a:rPr lang="es-PR" smtClean="0"/>
              <a:t>14/02/2011</a:t>
            </a:fld>
            <a:endParaRPr lang="es-PR"/>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PR"/>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2A44115-F1E4-4845-AE87-4B81741E3497}" type="slidenum">
              <a:rPr lang="es-PR" smtClean="0"/>
              <a:t>‹#›</a:t>
            </a:fld>
            <a:endParaRPr lang="es-PR"/>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hf4IoxEUmHM" TargetMode="External"/><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Melissa Rivera</a:t>
            </a:r>
          </a:p>
          <a:p>
            <a:r>
              <a:rPr lang="en-US" dirty="0" smtClean="0"/>
              <a:t>ENGL 126</a:t>
            </a:r>
            <a:endParaRPr lang="es-PR" dirty="0"/>
          </a:p>
        </p:txBody>
      </p:sp>
      <p:sp>
        <p:nvSpPr>
          <p:cNvPr id="2" name="Title 1"/>
          <p:cNvSpPr>
            <a:spLocks noGrp="1"/>
          </p:cNvSpPr>
          <p:nvPr>
            <p:ph type="ctrTitle"/>
          </p:nvPr>
        </p:nvSpPr>
        <p:spPr/>
        <p:txBody>
          <a:bodyPr/>
          <a:lstStyle/>
          <a:p>
            <a:r>
              <a:rPr lang="en-US" dirty="0" smtClean="0"/>
              <a:t>Genre Criticism</a:t>
            </a:r>
            <a:endParaRPr lang="es-P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Kristi Siegel defines genre criticism as the </a:t>
            </a:r>
            <a:r>
              <a:rPr lang="en-US" dirty="0" smtClean="0"/>
              <a:t>“study </a:t>
            </a:r>
            <a:r>
              <a:rPr lang="en-US" dirty="0" smtClean="0"/>
              <a:t>of different </a:t>
            </a:r>
            <a:r>
              <a:rPr lang="en-US" dirty="0" smtClean="0"/>
              <a:t>forms or types of literature. Genre studies often focus on the characteristics, structures, and conventions attributed to different forms of </a:t>
            </a:r>
            <a:r>
              <a:rPr lang="en-US" dirty="0" smtClean="0"/>
              <a:t>literature…”</a:t>
            </a:r>
            <a:r>
              <a:rPr lang="es-PR" dirty="0" smtClean="0"/>
              <a:t>.</a:t>
            </a:r>
          </a:p>
          <a:p>
            <a:r>
              <a:rPr lang="es-PR" dirty="0" smtClean="0"/>
              <a:t>Kristen H. Perry’s </a:t>
            </a:r>
            <a:r>
              <a:rPr lang="es-PR" dirty="0" smtClean="0"/>
              <a:t>definition of genre criticism:</a:t>
            </a:r>
          </a:p>
          <a:p>
            <a:pPr lvl="1"/>
            <a:r>
              <a:rPr lang="en-US" dirty="0" smtClean="0"/>
              <a:t>“Written genres </a:t>
            </a:r>
            <a:r>
              <a:rPr lang="en-US" dirty="0" smtClean="0"/>
              <a:t>are social constructions that represent specific purposes for reading and writing within different social activities, created by social groups who need them to perform certain things. They change over time, reflecting essential shifts in social function performed by that text. Genres also represent constellations of textual attributes: some attributes are necessary and other attributes are optional</a:t>
            </a:r>
            <a:r>
              <a:rPr lang="en-US" dirty="0" smtClean="0"/>
              <a:t>.”</a:t>
            </a:r>
            <a:endParaRPr lang="en-US" dirty="0" smtClean="0"/>
          </a:p>
          <a:p>
            <a:pPr lvl="1"/>
            <a:endParaRPr lang="en-US" dirty="0" smtClean="0"/>
          </a:p>
        </p:txBody>
      </p:sp>
      <p:sp>
        <p:nvSpPr>
          <p:cNvPr id="3" name="Title 2"/>
          <p:cNvSpPr>
            <a:spLocks noGrp="1"/>
          </p:cNvSpPr>
          <p:nvPr>
            <p:ph type="title"/>
          </p:nvPr>
        </p:nvSpPr>
        <p:spPr/>
        <p:txBody>
          <a:bodyPr/>
          <a:lstStyle/>
          <a:p>
            <a:r>
              <a:rPr lang="en-US" dirty="0" smtClean="0"/>
              <a:t>What is genre criticism?</a:t>
            </a:r>
            <a:endParaRPr lang="es-P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Types of Literature</a:t>
            </a:r>
            <a:endParaRPr lang="es-PR" dirty="0"/>
          </a:p>
        </p:txBody>
      </p:sp>
      <p:sp>
        <p:nvSpPr>
          <p:cNvPr id="5" name="Content Placeholder 4"/>
          <p:cNvSpPr>
            <a:spLocks noGrp="1"/>
          </p:cNvSpPr>
          <p:nvPr>
            <p:ph sz="half" idx="1"/>
          </p:nvPr>
        </p:nvSpPr>
        <p:spPr/>
        <p:txBody>
          <a:bodyPr>
            <a:normAutofit fontScale="92500"/>
          </a:bodyPr>
          <a:lstStyle/>
          <a:p>
            <a:r>
              <a:rPr lang="en-US" dirty="0" smtClean="0"/>
              <a:t>Fictional Literature:</a:t>
            </a:r>
          </a:p>
          <a:p>
            <a:pPr lvl="1"/>
            <a:r>
              <a:rPr lang="en-US" dirty="0" smtClean="0"/>
              <a:t>Drama: theatrical dialogue performed on stage.</a:t>
            </a:r>
          </a:p>
          <a:p>
            <a:pPr lvl="2"/>
            <a:r>
              <a:rPr lang="en-US" dirty="0" smtClean="0"/>
              <a:t>Tragedy: The Illiad; The Odyssey by Homer (are two famous Greek tragedies)</a:t>
            </a:r>
          </a:p>
          <a:p>
            <a:pPr lvl="2"/>
            <a:r>
              <a:rPr lang="en-US" dirty="0" smtClean="0"/>
              <a:t>Comedy: its often exaggerated with a comic view of life.</a:t>
            </a:r>
          </a:p>
          <a:p>
            <a:pPr lvl="2"/>
            <a:r>
              <a:rPr lang="en-US" dirty="0" smtClean="0"/>
              <a:t>Melodrama: Musicals</a:t>
            </a:r>
          </a:p>
          <a:p>
            <a:pPr lvl="2"/>
            <a:r>
              <a:rPr lang="en-US" dirty="0" smtClean="0"/>
              <a:t>Tragicomedy: begins serious and has a happy ending.</a:t>
            </a:r>
          </a:p>
          <a:p>
            <a:pPr lvl="1"/>
            <a:endParaRPr lang="en-US" dirty="0" smtClean="0"/>
          </a:p>
          <a:p>
            <a:pPr lvl="1"/>
            <a:endParaRPr lang="en-US" dirty="0" smtClean="0"/>
          </a:p>
        </p:txBody>
      </p:sp>
      <p:pic>
        <p:nvPicPr>
          <p:cNvPr id="7" name="Content Placeholder 6" descr="images.jpg"/>
          <p:cNvPicPr>
            <a:picLocks noGrp="1" noChangeAspect="1"/>
          </p:cNvPicPr>
          <p:nvPr>
            <p:ph sz="half" idx="2"/>
          </p:nvPr>
        </p:nvPicPr>
        <p:blipFill>
          <a:blip r:embed="rId2" cstate="print"/>
          <a:stretch>
            <a:fillRect/>
          </a:stretch>
        </p:blipFill>
        <p:spPr>
          <a:xfrm>
            <a:off x="5072066" y="1714488"/>
            <a:ext cx="3390136" cy="3538553"/>
          </a:xfrm>
        </p:spPr>
      </p:pic>
      <p:sp>
        <p:nvSpPr>
          <p:cNvPr id="8" name="Rectangle 7"/>
          <p:cNvSpPr/>
          <p:nvPr/>
        </p:nvSpPr>
        <p:spPr>
          <a:xfrm>
            <a:off x="4071934" y="5500702"/>
            <a:ext cx="4572000" cy="369332"/>
          </a:xfrm>
          <a:prstGeom prst="rect">
            <a:avLst/>
          </a:prstGeom>
        </p:spPr>
        <p:txBody>
          <a:bodyPr>
            <a:spAutoFit/>
          </a:bodyPr>
          <a:lstStyle/>
          <a:p>
            <a:r>
              <a:rPr lang="en-US" dirty="0" smtClean="0">
                <a:hlinkClick r:id="rId3"/>
              </a:rPr>
              <a:t>Troy is a movie based on Homer's Iliad</a:t>
            </a:r>
            <a:endParaRPr lang="es-P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Literature</a:t>
            </a:r>
            <a:endParaRPr lang="es-PR" dirty="0"/>
          </a:p>
        </p:txBody>
      </p:sp>
      <p:sp>
        <p:nvSpPr>
          <p:cNvPr id="3" name="Content Placeholder 2"/>
          <p:cNvSpPr>
            <a:spLocks noGrp="1"/>
          </p:cNvSpPr>
          <p:nvPr>
            <p:ph sz="half" idx="1"/>
          </p:nvPr>
        </p:nvSpPr>
        <p:spPr/>
        <p:txBody>
          <a:bodyPr/>
          <a:lstStyle/>
          <a:p>
            <a:r>
              <a:rPr lang="en-US" dirty="0" smtClean="0"/>
              <a:t>Prose Literature:</a:t>
            </a:r>
          </a:p>
          <a:p>
            <a:pPr lvl="1"/>
            <a:r>
              <a:rPr lang="en-US" dirty="0" smtClean="0"/>
              <a:t>History</a:t>
            </a:r>
          </a:p>
          <a:p>
            <a:pPr lvl="1"/>
            <a:r>
              <a:rPr lang="en-US" dirty="0" smtClean="0"/>
              <a:t>Journalism</a:t>
            </a:r>
          </a:p>
          <a:p>
            <a:pPr lvl="1"/>
            <a:r>
              <a:rPr lang="en-US" dirty="0" smtClean="0"/>
              <a:t>Philosophy</a:t>
            </a:r>
          </a:p>
          <a:p>
            <a:pPr lvl="1"/>
            <a:r>
              <a:rPr lang="en-US" dirty="0" smtClean="0"/>
              <a:t>Fiction</a:t>
            </a:r>
          </a:p>
          <a:p>
            <a:pPr lvl="1"/>
            <a:r>
              <a:rPr lang="en-US" dirty="0" smtClean="0"/>
              <a:t>Fantasy Writings</a:t>
            </a:r>
          </a:p>
          <a:p>
            <a:pPr lvl="1"/>
            <a:r>
              <a:rPr lang="en-US" dirty="0" smtClean="0"/>
              <a:t>Scientific Writings</a:t>
            </a:r>
            <a:endParaRPr lang="es-PR" dirty="0"/>
          </a:p>
        </p:txBody>
      </p:sp>
      <p:sp>
        <p:nvSpPr>
          <p:cNvPr id="4" name="Content Placeholder 3"/>
          <p:cNvSpPr>
            <a:spLocks noGrp="1"/>
          </p:cNvSpPr>
          <p:nvPr>
            <p:ph sz="half" idx="2"/>
          </p:nvPr>
        </p:nvSpPr>
        <p:spPr/>
        <p:txBody>
          <a:bodyPr/>
          <a:lstStyle/>
          <a:p>
            <a:r>
              <a:rPr lang="en-US" dirty="0" smtClean="0"/>
              <a:t>Myths:</a:t>
            </a:r>
          </a:p>
          <a:p>
            <a:pPr>
              <a:buNone/>
            </a:pPr>
            <a:endParaRPr lang="en-US" dirty="0" smtClean="0"/>
          </a:p>
          <a:p>
            <a:pPr>
              <a:buNone/>
            </a:pPr>
            <a:endParaRPr lang="es-PR" dirty="0"/>
          </a:p>
        </p:txBody>
      </p:sp>
      <p:pic>
        <p:nvPicPr>
          <p:cNvPr id="5" name="Picture 4" descr="imagesCANUS9Q0.jpg"/>
          <p:cNvPicPr>
            <a:picLocks noChangeAspect="1"/>
          </p:cNvPicPr>
          <p:nvPr/>
        </p:nvPicPr>
        <p:blipFill>
          <a:blip r:embed="rId2" cstate="print"/>
          <a:stretch>
            <a:fillRect/>
          </a:stretch>
        </p:blipFill>
        <p:spPr>
          <a:xfrm>
            <a:off x="6858016" y="1928802"/>
            <a:ext cx="1720900" cy="2038348"/>
          </a:xfrm>
          <a:prstGeom prst="rect">
            <a:avLst/>
          </a:prstGeom>
        </p:spPr>
      </p:pic>
      <p:pic>
        <p:nvPicPr>
          <p:cNvPr id="6" name="Picture 5" descr="imagesCAHUAVW7.jpg"/>
          <p:cNvPicPr>
            <a:picLocks noChangeAspect="1"/>
          </p:cNvPicPr>
          <p:nvPr/>
        </p:nvPicPr>
        <p:blipFill>
          <a:blip r:embed="rId3" cstate="print"/>
          <a:stretch>
            <a:fillRect/>
          </a:stretch>
        </p:blipFill>
        <p:spPr>
          <a:xfrm>
            <a:off x="5000628" y="2071678"/>
            <a:ext cx="1390650" cy="1819275"/>
          </a:xfrm>
          <a:prstGeom prst="rect">
            <a:avLst/>
          </a:prstGeom>
        </p:spPr>
      </p:pic>
      <p:pic>
        <p:nvPicPr>
          <p:cNvPr id="7" name="Picture 6" descr="imagesCAA2PJEO.jpg"/>
          <p:cNvPicPr>
            <a:picLocks noChangeAspect="1"/>
          </p:cNvPicPr>
          <p:nvPr/>
        </p:nvPicPr>
        <p:blipFill>
          <a:blip r:embed="rId4" cstate="print"/>
          <a:stretch>
            <a:fillRect/>
          </a:stretch>
        </p:blipFill>
        <p:spPr>
          <a:xfrm>
            <a:off x="6000760" y="4071942"/>
            <a:ext cx="1943100" cy="235267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Literature</a:t>
            </a:r>
            <a:endParaRPr lang="es-PR" dirty="0"/>
          </a:p>
        </p:txBody>
      </p:sp>
      <p:sp>
        <p:nvSpPr>
          <p:cNvPr id="3" name="Content Placeholder 2"/>
          <p:cNvSpPr>
            <a:spLocks noGrp="1"/>
          </p:cNvSpPr>
          <p:nvPr>
            <p:ph sz="half" idx="1"/>
          </p:nvPr>
        </p:nvSpPr>
        <p:spPr/>
        <p:txBody>
          <a:bodyPr/>
          <a:lstStyle/>
          <a:p>
            <a:r>
              <a:rPr lang="en-US" dirty="0" smtClean="0"/>
              <a:t>Short Story</a:t>
            </a:r>
          </a:p>
          <a:p>
            <a:r>
              <a:rPr lang="en-US" dirty="0" smtClean="0"/>
              <a:t>Novel</a:t>
            </a:r>
          </a:p>
          <a:p>
            <a:pPr lvl="1"/>
            <a:r>
              <a:rPr lang="en-US" dirty="0" smtClean="0"/>
              <a:t>Allegory</a:t>
            </a:r>
          </a:p>
          <a:p>
            <a:pPr lvl="1"/>
            <a:r>
              <a:rPr lang="en-US" dirty="0" smtClean="0"/>
              <a:t>Feminist</a:t>
            </a:r>
          </a:p>
          <a:p>
            <a:pPr lvl="1"/>
            <a:r>
              <a:rPr lang="en-US" dirty="0" smtClean="0"/>
              <a:t>Gothic</a:t>
            </a:r>
          </a:p>
          <a:p>
            <a:pPr lvl="1"/>
            <a:r>
              <a:rPr lang="en-US" dirty="0" smtClean="0"/>
              <a:t>Romance</a:t>
            </a:r>
          </a:p>
          <a:p>
            <a:pPr lvl="1"/>
            <a:r>
              <a:rPr lang="en-US" dirty="0" smtClean="0"/>
              <a:t>Psychological</a:t>
            </a:r>
            <a:endParaRPr lang="es-PR" dirty="0" smtClean="0"/>
          </a:p>
        </p:txBody>
      </p:sp>
      <p:sp>
        <p:nvSpPr>
          <p:cNvPr id="4" name="Content Placeholder 3"/>
          <p:cNvSpPr>
            <a:spLocks noGrp="1"/>
          </p:cNvSpPr>
          <p:nvPr>
            <p:ph sz="half" idx="2"/>
          </p:nvPr>
        </p:nvSpPr>
        <p:spPr/>
        <p:txBody>
          <a:bodyPr/>
          <a:lstStyle/>
          <a:p>
            <a:r>
              <a:rPr lang="en-US" dirty="0" smtClean="0"/>
              <a:t>Folk Tale</a:t>
            </a:r>
          </a:p>
        </p:txBody>
      </p:sp>
      <p:pic>
        <p:nvPicPr>
          <p:cNvPr id="5" name="Picture 4" descr="imagesCA6QJPOZ.jpg"/>
          <p:cNvPicPr>
            <a:picLocks noChangeAspect="1"/>
          </p:cNvPicPr>
          <p:nvPr/>
        </p:nvPicPr>
        <p:blipFill>
          <a:blip r:embed="rId2" cstate="print"/>
          <a:stretch>
            <a:fillRect/>
          </a:stretch>
        </p:blipFill>
        <p:spPr>
          <a:xfrm>
            <a:off x="5072066" y="2143116"/>
            <a:ext cx="1566867" cy="2091848"/>
          </a:xfrm>
          <a:prstGeom prst="rect">
            <a:avLst/>
          </a:prstGeom>
        </p:spPr>
      </p:pic>
      <p:pic>
        <p:nvPicPr>
          <p:cNvPr id="6" name="Picture 5" descr="imagesCAC56AZL.jpg"/>
          <p:cNvPicPr>
            <a:picLocks noChangeAspect="1"/>
          </p:cNvPicPr>
          <p:nvPr/>
        </p:nvPicPr>
        <p:blipFill>
          <a:blip r:embed="rId3" cstate="print"/>
          <a:stretch>
            <a:fillRect/>
          </a:stretch>
        </p:blipFill>
        <p:spPr>
          <a:xfrm>
            <a:off x="5072066" y="4572008"/>
            <a:ext cx="1466854" cy="1792019"/>
          </a:xfrm>
          <a:prstGeom prst="rect">
            <a:avLst/>
          </a:prstGeom>
        </p:spPr>
      </p:pic>
      <p:pic>
        <p:nvPicPr>
          <p:cNvPr id="7" name="Picture 6" descr="imagesCAM7F1PS.jpg"/>
          <p:cNvPicPr>
            <a:picLocks noChangeAspect="1"/>
          </p:cNvPicPr>
          <p:nvPr/>
        </p:nvPicPr>
        <p:blipFill>
          <a:blip r:embed="rId4" cstate="print"/>
          <a:stretch>
            <a:fillRect/>
          </a:stretch>
        </p:blipFill>
        <p:spPr>
          <a:xfrm>
            <a:off x="7143768" y="1785926"/>
            <a:ext cx="1419229" cy="2256415"/>
          </a:xfrm>
          <a:prstGeom prst="rect">
            <a:avLst/>
          </a:prstGeom>
        </p:spPr>
      </p:pic>
      <p:pic>
        <p:nvPicPr>
          <p:cNvPr id="8" name="Picture 7" descr="imagesCAVY09NT.jpg"/>
          <p:cNvPicPr>
            <a:picLocks noChangeAspect="1"/>
          </p:cNvPicPr>
          <p:nvPr/>
        </p:nvPicPr>
        <p:blipFill>
          <a:blip r:embed="rId5" cstate="print"/>
          <a:stretch>
            <a:fillRect/>
          </a:stretch>
        </p:blipFill>
        <p:spPr>
          <a:xfrm>
            <a:off x="7215206" y="4429132"/>
            <a:ext cx="1266825" cy="199072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Some other types of literature:</a:t>
            </a:r>
          </a:p>
          <a:p>
            <a:pPr lvl="1"/>
            <a:r>
              <a:rPr lang="en-US" dirty="0" smtClean="0"/>
              <a:t>Nonfiction Literature, Autobiography and Biography, Travel Literature, Frame Narrative, Outdoor Literature, etc.</a:t>
            </a:r>
          </a:p>
          <a:p>
            <a:pPr lvl="1"/>
            <a:endParaRPr lang="en-US" dirty="0" smtClean="0"/>
          </a:p>
          <a:p>
            <a:pPr lvl="1"/>
            <a:endParaRPr lang="es-PR" dirty="0"/>
          </a:p>
        </p:txBody>
      </p:sp>
      <p:sp>
        <p:nvSpPr>
          <p:cNvPr id="2" name="Title 1"/>
          <p:cNvSpPr>
            <a:spLocks noGrp="1"/>
          </p:cNvSpPr>
          <p:nvPr>
            <p:ph type="title"/>
          </p:nvPr>
        </p:nvSpPr>
        <p:spPr/>
        <p:txBody>
          <a:bodyPr/>
          <a:lstStyle/>
          <a:p>
            <a:r>
              <a:rPr lang="en-US" dirty="0" smtClean="0"/>
              <a:t>Types of Literature</a:t>
            </a:r>
            <a:endParaRPr lang="es-PR" dirty="0"/>
          </a:p>
        </p:txBody>
      </p:sp>
      <p:pic>
        <p:nvPicPr>
          <p:cNvPr id="6" name="Picture 5" descr="imagesCAC7ZUS5.jpg"/>
          <p:cNvPicPr>
            <a:picLocks noChangeAspect="1"/>
          </p:cNvPicPr>
          <p:nvPr/>
        </p:nvPicPr>
        <p:blipFill>
          <a:blip r:embed="rId2" cstate="print"/>
          <a:stretch>
            <a:fillRect/>
          </a:stretch>
        </p:blipFill>
        <p:spPr>
          <a:xfrm>
            <a:off x="1857356" y="2857496"/>
            <a:ext cx="2719658" cy="2933705"/>
          </a:xfrm>
          <a:prstGeom prst="rect">
            <a:avLst/>
          </a:prstGeom>
        </p:spPr>
      </p:pic>
      <p:pic>
        <p:nvPicPr>
          <p:cNvPr id="7" name="Picture 6" descr="imagesCA8NH7E3.jpg"/>
          <p:cNvPicPr>
            <a:picLocks noChangeAspect="1"/>
          </p:cNvPicPr>
          <p:nvPr/>
        </p:nvPicPr>
        <p:blipFill>
          <a:blip r:embed="rId3" cstate="print"/>
          <a:stretch>
            <a:fillRect/>
          </a:stretch>
        </p:blipFill>
        <p:spPr>
          <a:xfrm>
            <a:off x="5500694" y="3714752"/>
            <a:ext cx="1800225" cy="25431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s-PR" sz="2400" dirty="0" smtClean="0"/>
              <a:t>"</a:t>
            </a:r>
            <a:r>
              <a:rPr lang="es-PR" sz="2400" u="sng" dirty="0" err="1" smtClean="0"/>
              <a:t>An</a:t>
            </a:r>
            <a:r>
              <a:rPr lang="es-PR" sz="2400" u="sng" dirty="0" smtClean="0"/>
              <a:t> </a:t>
            </a:r>
            <a:r>
              <a:rPr lang="es-PR" sz="2400" u="sng" dirty="0" err="1" smtClean="0"/>
              <a:t>Introduction</a:t>
            </a:r>
            <a:r>
              <a:rPr lang="es-PR" sz="2400" u="sng" dirty="0" smtClean="0"/>
              <a:t> </a:t>
            </a:r>
            <a:r>
              <a:rPr lang="es-PR" sz="2400" u="sng" dirty="0" err="1" smtClean="0"/>
              <a:t>to</a:t>
            </a:r>
            <a:r>
              <a:rPr lang="es-PR" sz="2400" u="sng" dirty="0" smtClean="0"/>
              <a:t> Genre </a:t>
            </a:r>
            <a:r>
              <a:rPr lang="es-PR" sz="2400" u="sng" dirty="0" err="1" smtClean="0"/>
              <a:t>Theory</a:t>
            </a:r>
            <a:r>
              <a:rPr lang="es-PR" sz="2400" u="sng" dirty="0" smtClean="0"/>
              <a:t>" </a:t>
            </a:r>
            <a:r>
              <a:rPr lang="es-PR" sz="2400" dirty="0" err="1" smtClean="0"/>
              <a:t>by</a:t>
            </a:r>
            <a:r>
              <a:rPr lang="es-PR" sz="2400" dirty="0" smtClean="0"/>
              <a:t> David Chandler </a:t>
            </a:r>
          </a:p>
          <a:p>
            <a:r>
              <a:rPr lang="es-PR" sz="2400" dirty="0" smtClean="0"/>
              <a:t>"</a:t>
            </a:r>
            <a:r>
              <a:rPr lang="es-PR" sz="2400" u="sng" dirty="0" smtClean="0"/>
              <a:t>Genre </a:t>
            </a:r>
            <a:r>
              <a:rPr lang="es-PR" sz="2400" u="sng" dirty="0" err="1" smtClean="0"/>
              <a:t>Theory</a:t>
            </a:r>
            <a:r>
              <a:rPr lang="es-PR" sz="2400" u="sng" dirty="0" smtClean="0"/>
              <a:t> &amp; Criticism: </a:t>
            </a:r>
            <a:r>
              <a:rPr lang="es-PR" sz="2400" u="sng" dirty="0" err="1" smtClean="0"/>
              <a:t>Historical</a:t>
            </a:r>
            <a:r>
              <a:rPr lang="es-PR" sz="2400" u="sng" dirty="0" smtClean="0"/>
              <a:t> </a:t>
            </a:r>
            <a:r>
              <a:rPr lang="es-PR" sz="2400" u="sng" dirty="0" err="1" smtClean="0"/>
              <a:t>Fiction</a:t>
            </a:r>
            <a:r>
              <a:rPr lang="es-PR" sz="2400" u="sng" dirty="0" smtClean="0"/>
              <a:t> </a:t>
            </a:r>
            <a:r>
              <a:rPr lang="es-PR" sz="2400" u="sng" dirty="0" err="1" smtClean="0"/>
              <a:t>Annotated</a:t>
            </a:r>
            <a:r>
              <a:rPr lang="es-PR" sz="2400" u="sng" dirty="0" smtClean="0"/>
              <a:t> </a:t>
            </a:r>
            <a:r>
              <a:rPr lang="es-PR" sz="2400" u="sng" dirty="0" err="1" smtClean="0"/>
              <a:t>Bibliography</a:t>
            </a:r>
            <a:r>
              <a:rPr lang="es-PR" sz="2400" u="sng" dirty="0" smtClean="0"/>
              <a:t>" </a:t>
            </a:r>
            <a:r>
              <a:rPr lang="es-PR" sz="2400" dirty="0" smtClean="0"/>
              <a:t>- Dr. Cora </a:t>
            </a:r>
            <a:r>
              <a:rPr lang="es-PR" sz="2400" dirty="0" err="1" smtClean="0"/>
              <a:t>Agatucci</a:t>
            </a:r>
            <a:r>
              <a:rPr lang="es-PR" sz="2400" dirty="0" smtClean="0"/>
              <a:t> </a:t>
            </a:r>
          </a:p>
          <a:p>
            <a:r>
              <a:rPr lang="es-PR" sz="2400" dirty="0" smtClean="0"/>
              <a:t>"</a:t>
            </a:r>
            <a:r>
              <a:rPr lang="es-PR" sz="2400" u="sng" dirty="0" smtClean="0"/>
              <a:t>Genre </a:t>
            </a:r>
            <a:r>
              <a:rPr lang="es-PR" sz="2400" u="sng" dirty="0" err="1" smtClean="0"/>
              <a:t>Studies</a:t>
            </a:r>
            <a:r>
              <a:rPr lang="es-PR" sz="2400" u="sng" dirty="0" smtClean="0"/>
              <a:t>" </a:t>
            </a:r>
            <a:r>
              <a:rPr lang="es-PR" sz="2400" dirty="0" smtClean="0"/>
              <a:t>- </a:t>
            </a:r>
            <a:r>
              <a:rPr lang="es-PR" sz="2400" dirty="0" err="1" smtClean="0"/>
              <a:t>Wikipedia</a:t>
            </a:r>
            <a:r>
              <a:rPr lang="es-PR" sz="2400" dirty="0" smtClean="0"/>
              <a:t> </a:t>
            </a:r>
          </a:p>
          <a:p>
            <a:r>
              <a:rPr lang="es-PR" sz="2400" u="sng" dirty="0" smtClean="0"/>
              <a:t>"Genre" </a:t>
            </a:r>
            <a:r>
              <a:rPr lang="es-PR" sz="2400" dirty="0" smtClean="0"/>
              <a:t>- </a:t>
            </a:r>
            <a:r>
              <a:rPr lang="es-PR" sz="2400" dirty="0" err="1" smtClean="0"/>
              <a:t>The</a:t>
            </a:r>
            <a:r>
              <a:rPr lang="es-PR" sz="2400" dirty="0" smtClean="0"/>
              <a:t> </a:t>
            </a:r>
            <a:r>
              <a:rPr lang="es-PR" sz="2400" dirty="0" err="1" smtClean="0"/>
              <a:t>Museum</a:t>
            </a:r>
            <a:r>
              <a:rPr lang="es-PR" sz="2400" dirty="0" smtClean="0"/>
              <a:t> of </a:t>
            </a:r>
            <a:r>
              <a:rPr lang="es-PR" sz="2400" dirty="0" err="1" smtClean="0"/>
              <a:t>Broadcast</a:t>
            </a:r>
            <a:r>
              <a:rPr lang="es-PR" sz="2400" dirty="0" smtClean="0"/>
              <a:t> </a:t>
            </a:r>
            <a:r>
              <a:rPr lang="es-PR" sz="2400" dirty="0" err="1" smtClean="0"/>
              <a:t>Telecommunications</a:t>
            </a:r>
            <a:r>
              <a:rPr lang="es-PR" sz="2400" dirty="0" smtClean="0"/>
              <a:t> </a:t>
            </a:r>
          </a:p>
          <a:p>
            <a:r>
              <a:rPr lang="es-PR" sz="2400" dirty="0" smtClean="0"/>
              <a:t>"</a:t>
            </a:r>
            <a:r>
              <a:rPr lang="es-PR" sz="2400" u="sng" dirty="0" err="1" smtClean="0"/>
              <a:t>Bakhtin</a:t>
            </a:r>
            <a:r>
              <a:rPr lang="es-PR" sz="2400" u="sng" dirty="0" smtClean="0"/>
              <a:t>, Genre </a:t>
            </a:r>
            <a:r>
              <a:rPr lang="es-PR" sz="2400" u="sng" dirty="0" err="1" smtClean="0"/>
              <a:t>Formation</a:t>
            </a:r>
            <a:r>
              <a:rPr lang="es-PR" sz="2400" u="sng" dirty="0" smtClean="0"/>
              <a:t>, and </a:t>
            </a:r>
            <a:r>
              <a:rPr lang="es-PR" sz="2400" u="sng" dirty="0" err="1" smtClean="0"/>
              <a:t>the</a:t>
            </a:r>
            <a:r>
              <a:rPr lang="es-PR" sz="2400" u="sng" dirty="0" smtClean="0"/>
              <a:t> </a:t>
            </a:r>
            <a:r>
              <a:rPr lang="es-PR" sz="2400" u="sng" dirty="0" err="1" smtClean="0"/>
              <a:t>Cognitive</a:t>
            </a:r>
            <a:r>
              <a:rPr lang="es-PR" sz="2400" u="sng" dirty="0" smtClean="0"/>
              <a:t> </a:t>
            </a:r>
            <a:r>
              <a:rPr lang="es-PR" sz="2400" u="sng" dirty="0" err="1" smtClean="0"/>
              <a:t>Turn</a:t>
            </a:r>
            <a:r>
              <a:rPr lang="es-PR" sz="2400" u="sng" dirty="0" smtClean="0"/>
              <a:t>: </a:t>
            </a:r>
            <a:r>
              <a:rPr lang="es-PR" sz="2400" u="sng" dirty="0" err="1" smtClean="0"/>
              <a:t>Chronotopes</a:t>
            </a:r>
            <a:r>
              <a:rPr lang="es-PR" sz="2400" u="sng" dirty="0" smtClean="0"/>
              <a:t> as </a:t>
            </a:r>
            <a:r>
              <a:rPr lang="es-PR" sz="2400" u="sng" dirty="0" err="1" smtClean="0"/>
              <a:t>Memory</a:t>
            </a:r>
            <a:r>
              <a:rPr lang="es-PR" sz="2400" u="sng" dirty="0" smtClean="0"/>
              <a:t> </a:t>
            </a:r>
            <a:r>
              <a:rPr lang="es-PR" sz="2400" u="sng" dirty="0" err="1" smtClean="0"/>
              <a:t>Schemata</a:t>
            </a:r>
            <a:r>
              <a:rPr lang="es-PR" sz="2400" dirty="0" smtClean="0"/>
              <a:t>" </a:t>
            </a:r>
            <a:r>
              <a:rPr lang="es-PR" sz="2400" dirty="0" err="1" smtClean="0"/>
              <a:t>by</a:t>
            </a:r>
            <a:r>
              <a:rPr lang="es-PR" sz="2400" dirty="0" smtClean="0"/>
              <a:t> Dr. Bart </a:t>
            </a:r>
            <a:r>
              <a:rPr lang="es-PR" sz="2400" dirty="0" err="1" smtClean="0"/>
              <a:t>Kuenen</a:t>
            </a:r>
            <a:endParaRPr lang="es-PR" sz="2400" dirty="0" smtClean="0"/>
          </a:p>
          <a:p>
            <a:r>
              <a:rPr lang="es-PR" sz="2400" u="sng" dirty="0" smtClean="0"/>
              <a:t>“Genre Criticism</a:t>
            </a:r>
            <a:r>
              <a:rPr lang="es-PR" sz="2400" dirty="0" smtClean="0"/>
              <a:t>”-</a:t>
            </a:r>
            <a:r>
              <a:rPr lang="es-PR" sz="2400" dirty="0" err="1" smtClean="0"/>
              <a:t>Wikipedia</a:t>
            </a:r>
            <a:r>
              <a:rPr lang="es-PR" sz="2400" dirty="0" smtClean="0"/>
              <a:t> </a:t>
            </a:r>
          </a:p>
          <a:p>
            <a:r>
              <a:rPr lang="en-US" sz="2400" u="sng" dirty="0" smtClean="0"/>
              <a:t>“Types of Literature”</a:t>
            </a:r>
            <a:r>
              <a:rPr lang="en-US" sz="2400" dirty="0" smtClean="0"/>
              <a:t>-</a:t>
            </a:r>
            <a:r>
              <a:rPr lang="en-US" sz="2400" dirty="0" err="1" smtClean="0"/>
              <a:t>Buzzle.com</a:t>
            </a:r>
            <a:endParaRPr lang="es-PR" sz="2400" dirty="0" smtClean="0"/>
          </a:p>
          <a:p>
            <a:pPr>
              <a:buNone/>
            </a:pPr>
            <a:endParaRPr lang="es-PR" dirty="0"/>
          </a:p>
        </p:txBody>
      </p:sp>
      <p:sp>
        <p:nvSpPr>
          <p:cNvPr id="3" name="Title 2"/>
          <p:cNvSpPr>
            <a:spLocks noGrp="1"/>
          </p:cNvSpPr>
          <p:nvPr>
            <p:ph type="title"/>
          </p:nvPr>
        </p:nvSpPr>
        <p:spPr/>
        <p:txBody>
          <a:bodyPr/>
          <a:lstStyle/>
          <a:p>
            <a:r>
              <a:rPr lang="en-US" dirty="0" smtClean="0"/>
              <a:t>References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81</TotalTime>
  <Words>317</Words>
  <Application>Microsoft Office PowerPoint</Application>
  <PresentationFormat>On-screen Show (4:3)</PresentationFormat>
  <Paragraphs>44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Genre Criticism</vt:lpstr>
      <vt:lpstr>What is genre criticism?</vt:lpstr>
      <vt:lpstr>Types of Literature</vt:lpstr>
      <vt:lpstr>Types of Literature</vt:lpstr>
      <vt:lpstr>Types of Literature</vt:lpstr>
      <vt:lpstr>Types of Literature</vt:lpstr>
      <vt:lpstr>References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Genre Criticism</dc:title>
  <dc:creator>Lala</dc:creator>
  <cp:lastModifiedBy>Lala</cp:lastModifiedBy>
  <cp:revision>9</cp:revision>
  <dcterms:created xsi:type="dcterms:W3CDTF">2011-02-14T19:34:33Z</dcterms:created>
  <dcterms:modified xsi:type="dcterms:W3CDTF">2011-02-14T20:56:06Z</dcterms:modified>
</cp:coreProperties>
</file>